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9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" initials="J" lastIdx="1" clrIdx="0">
    <p:extLst/>
  </p:cmAuthor>
  <p:cmAuthor id="2" name="Kristian Keinänen" initials="KK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50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3C794D-1BFB-734F-A2DF-CBF3F364854C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828947-830F-F742-A10E-EA7BC596D0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175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9144001" cy="5870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0" y="585788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56FE-E091-4349-BFC4-299FD2BB4E69}" type="datetimeFigureOut">
              <a:rPr lang="fi-FI"/>
              <a:pPr>
                <a:defRPr/>
              </a:pPr>
              <a:t>16.11.2017</a:t>
            </a:fld>
            <a:endParaRPr lang="fi-FI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60509"/>
            <a:ext cx="9144000" cy="197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-120315"/>
            <a:ext cx="2949575" cy="1600200"/>
          </a:xfrm>
        </p:spPr>
        <p:txBody>
          <a:bodyPr anchor="b"/>
          <a:lstStyle>
            <a:lvl1pPr>
              <a:defRPr sz="2000"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804543"/>
            <a:ext cx="4629150" cy="4873625"/>
          </a:xfrm>
        </p:spPr>
        <p:txBody>
          <a:bodyPr/>
          <a:lstStyle>
            <a:lvl1pPr>
              <a:defRPr sz="2400" b="1" i="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614638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DC92-AB86-6E40-8734-1AE8B551A627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50034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03196"/>
            <a:ext cx="2949575" cy="1600200"/>
          </a:xfrm>
        </p:spPr>
        <p:txBody>
          <a:bodyPr anchor="b"/>
          <a:lstStyle>
            <a:lvl1pPr>
              <a:defRPr sz="2000"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000" b="1" i="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Vedä kuva paikkamerkkiin tai lisää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0978-3C4A-9545-9E3A-1F548A3203E4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186077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564E-33C4-6A41-B7A8-B080850FB261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26939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5598-78EB-FA49-B49D-19FD19DBE1B2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3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80159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-211138" y="4465638"/>
            <a:ext cx="9566276" cy="2392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5BE5-EEB6-A547-98C6-05D1D390F173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129371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0" y="585788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28650" y="6124575"/>
            <a:ext cx="1171575" cy="365125"/>
          </a:xfrm>
        </p:spPr>
        <p:txBody>
          <a:bodyPr/>
          <a:lstStyle>
            <a:lvl1pPr>
              <a:defRPr sz="1700" b="0" i="0" spc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21E581-C5BA-3C4F-8AA5-3756ACD9E585}" type="datetimeFigureOut">
              <a:rPr lang="fi-FI"/>
              <a:pPr>
                <a:defRPr/>
              </a:pPr>
              <a:t>16.11.2017</a:t>
            </a:fld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11881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529388"/>
            <a:ext cx="6980722" cy="2338940"/>
          </a:xfrm>
        </p:spPr>
        <p:txBody>
          <a:bodyPr anchor="b"/>
          <a:lstStyle>
            <a:lvl1pPr algn="ctr">
              <a:defRPr sz="3000" baseline="0">
                <a:latin typeface="Helvetica" charset="0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053397"/>
            <a:ext cx="6858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DC1E2-6E1A-B74A-8343-1198A08F23A7}" type="datetimeFigureOut">
              <a:rPr lang="fi-FI"/>
              <a:pPr>
                <a:defRPr/>
              </a:pPr>
              <a:t>16.11.2017</a:t>
            </a:fld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1950826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-636"/>
            <a:ext cx="7886700" cy="1325563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344363"/>
            <a:ext cx="7886700" cy="4351338"/>
          </a:xfrm>
        </p:spPr>
        <p:txBody>
          <a:bodyPr/>
          <a:lstStyle>
            <a:lvl1pPr>
              <a:defRPr sz="2400" baseline="0"/>
            </a:lvl1pPr>
            <a:lvl3pPr>
              <a:defRPr baseline="0">
                <a:latin typeface="Helvetica" charset="0"/>
              </a:defRPr>
            </a:lvl3pPr>
            <a:lvl5pPr>
              <a:defRPr sz="1200" b="0" i="0" baseline="0">
                <a:latin typeface="Helvetic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BBC289-DB72-8942-BE1D-AC835920C5D2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1902415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9321"/>
            <a:ext cx="7886700" cy="2852737"/>
          </a:xfrm>
        </p:spPr>
        <p:txBody>
          <a:bodyPr anchor="b"/>
          <a:lstStyle>
            <a:lvl1pPr>
              <a:defRPr sz="3000" b="1" i="0" baseline="0">
                <a:latin typeface="Helvetica" charset="0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63307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69FD5B-9D3B-8F48-8F41-6567856D808E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14363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400" baseline="0">
                <a:latin typeface="Helvetica" charset="0"/>
              </a:defRPr>
            </a:lvl1pPr>
            <a:lvl5pPr>
              <a:defRPr sz="1200" b="1" i="0" baseline="0">
                <a:latin typeface="Helvetic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400" baseline="0">
                <a:latin typeface="Helvetica" charset="0"/>
              </a:defRPr>
            </a:lvl1pPr>
            <a:lvl5pPr>
              <a:defRPr sz="1200" b="1" i="0" baseline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BA8CB4-C8BA-1A4C-AC87-9524702D6072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89699129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529388"/>
            <a:ext cx="6980722" cy="2338940"/>
          </a:xfrm>
        </p:spPr>
        <p:txBody>
          <a:bodyPr anchor="b"/>
          <a:lstStyle>
            <a:lvl1pPr algn="ctr">
              <a:defRPr sz="3000" baseline="0">
                <a:latin typeface="Helvetica" charset="0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053397"/>
            <a:ext cx="6858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AFC7-8F5E-9C40-BD61-97B413BEDE08}" type="datetimeFigureOut">
              <a:rPr lang="fi-FI"/>
              <a:pPr>
                <a:defRPr/>
              </a:pPr>
              <a:t>16.11.2017</a:t>
            </a:fld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390239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 sz="2200" b="1" i="0" baseline="0">
                <a:latin typeface="Helvetica" charset="0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1400" b="1" i="0" baseline="0">
                <a:latin typeface="Helvetic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 sz="1400" baseline="0">
                <a:latin typeface="Helvetica" charset="0"/>
              </a:defRPr>
            </a:lvl1pPr>
            <a:lvl2pPr>
              <a:defRPr sz="1200" b="1" i="0" baseline="0">
                <a:latin typeface="Helvetica" charset="0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400" b="1" i="0" baseline="0">
                <a:latin typeface="Helvetic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 sz="1400" baseline="0">
                <a:latin typeface="Helvetica" charset="0"/>
              </a:defRPr>
            </a:lvl1pPr>
            <a:lvl2pPr>
              <a:defRPr sz="1200" b="1" i="0" baseline="0">
                <a:latin typeface="Helvetica" charset="0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D1FB3A-A85B-5748-8134-7825A88E613F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397425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E0E33D-12CE-BE4F-A5AC-1742620E7CCF}" type="datetimeFigureOut">
              <a:rPr lang="fi-FI"/>
              <a:pPr>
                <a:defRPr/>
              </a:pPr>
              <a:t>16.11.2017</a:t>
            </a:fld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/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862908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2000"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804543"/>
            <a:ext cx="4629150" cy="4873625"/>
          </a:xfrm>
        </p:spPr>
        <p:txBody>
          <a:bodyPr/>
          <a:lstStyle>
            <a:lvl1pPr>
              <a:defRPr sz="2400" b="1" i="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885746-6EBA-9243-9015-3346F1D771AE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949603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03196"/>
            <a:ext cx="2949575" cy="1600200"/>
          </a:xfrm>
        </p:spPr>
        <p:txBody>
          <a:bodyPr anchor="b"/>
          <a:lstStyle>
            <a:lvl1pPr>
              <a:defRPr sz="2000"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000" b="1" i="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Vedä kuva paikkamerkkiin tai lisää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65FD93-9765-664C-97AD-91A891B9B095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2042976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B55CD2-2C7F-4345-B7EF-38AA559DECA0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19079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A306A8-A8C0-9041-B036-56B8B8E053CC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3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474042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-211138" y="4465638"/>
            <a:ext cx="9566276" cy="2392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0023CB-E76F-764C-975F-0EA46FC17B19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7050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-636"/>
            <a:ext cx="7886700" cy="1325563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344363"/>
            <a:ext cx="7886700" cy="4351338"/>
          </a:xfrm>
        </p:spPr>
        <p:txBody>
          <a:bodyPr/>
          <a:lstStyle>
            <a:lvl1pPr>
              <a:defRPr sz="2400" baseline="0"/>
            </a:lvl1pPr>
            <a:lvl3pPr>
              <a:defRPr baseline="0">
                <a:latin typeface="Helvetica" charset="0"/>
              </a:defRPr>
            </a:lvl3pPr>
            <a:lvl5pPr>
              <a:defRPr sz="1200" b="0" i="0" baseline="0">
                <a:latin typeface="Helvetic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09CF-D6BA-1C4D-BF3D-81D12878C20B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34690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-636"/>
            <a:ext cx="7886700" cy="1325563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344363"/>
            <a:ext cx="7886700" cy="4351338"/>
          </a:xfrm>
        </p:spPr>
        <p:txBody>
          <a:bodyPr/>
          <a:lstStyle>
            <a:lvl1pPr>
              <a:defRPr sz="2400" baseline="0"/>
            </a:lvl1pPr>
            <a:lvl3pPr>
              <a:defRPr baseline="0">
                <a:latin typeface="Helvetica" charset="0"/>
              </a:defRPr>
            </a:lvl3pPr>
            <a:lvl5pPr>
              <a:defRPr sz="1200" b="0" i="0" baseline="0">
                <a:latin typeface="Helvetic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C78A-E7EF-0941-845C-ABF8B91F39A2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6041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9321"/>
            <a:ext cx="7886700" cy="2852737"/>
          </a:xfrm>
        </p:spPr>
        <p:txBody>
          <a:bodyPr anchor="b"/>
          <a:lstStyle>
            <a:lvl1pPr>
              <a:defRPr sz="3000" b="1" i="0" baseline="0">
                <a:latin typeface="Helvetica" charset="0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63307"/>
            <a:ext cx="7886700" cy="150018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5EC2-4A77-B94F-9DA5-F45BDA84C0C2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185037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5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1769259"/>
            <a:ext cx="7886700" cy="3515010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F8C6-B833-8A47-9016-74E6DA9D2660}" type="datetimeFigureOut">
              <a:rPr lang="fi-FI"/>
              <a:pPr>
                <a:defRPr/>
              </a:pPr>
              <a:t>16.11.2017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 dirty="0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38678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400" baseline="0">
                <a:latin typeface="Helvetica" charset="0"/>
              </a:defRPr>
            </a:lvl1pPr>
            <a:lvl5pPr>
              <a:defRPr sz="1200" b="1" i="0" baseline="0">
                <a:latin typeface="Helvetic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400" baseline="0">
                <a:latin typeface="Helvetica" charset="0"/>
              </a:defRPr>
            </a:lvl1pPr>
            <a:lvl5pPr>
              <a:defRPr sz="1200" b="1" i="0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08811-0336-284A-B053-5BBF8F6002B4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150215062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 sz="2200" b="1" i="0" baseline="0">
                <a:latin typeface="Helvetica" charset="0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1400" b="1" i="0" baseline="0">
                <a:latin typeface="Helvetic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 sz="1400" baseline="0">
                <a:latin typeface="Helvetica" charset="0"/>
              </a:defRPr>
            </a:lvl1pPr>
            <a:lvl2pPr>
              <a:defRPr sz="1200" b="1" i="0" baseline="0">
                <a:latin typeface="Helvetica" charset="0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400" b="1" i="0" baseline="0">
                <a:latin typeface="Helvetic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 sz="1400" baseline="0">
                <a:latin typeface="Helvetica" charset="0"/>
              </a:defRPr>
            </a:lvl1pPr>
            <a:lvl2pPr>
              <a:defRPr sz="1200" b="1" i="0" baseline="0">
                <a:latin typeface="Helvetica" charset="0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4816-3B5D-B14C-9C2D-017EADAFC3C3}" type="datetimeFigureOut">
              <a:rPr lang="fi-FI"/>
              <a:pPr>
                <a:defRPr/>
              </a:pPr>
              <a:t>16.11.2017</a:t>
            </a:fld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82778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021940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aseline="0" smtClean="0"/>
            </a:lvl1pPr>
          </a:lstStyle>
          <a:p>
            <a:pPr>
              <a:defRPr/>
            </a:pPr>
            <a:fld id="{B70302A5-EAB3-674C-BA7B-C49B7CAC2061}" type="datetimeFigureOut">
              <a:rPr lang="fi-FI"/>
              <a:pPr>
                <a:defRPr/>
              </a:pPr>
              <a:t>16.11.2017</a:t>
            </a:fld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724275" y="6184900"/>
            <a:ext cx="1336675" cy="21907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aseline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/>
              <a:t>Ornamo1</a:t>
            </a:r>
          </a:p>
        </p:txBody>
      </p:sp>
    </p:spTree>
    <p:extLst>
      <p:ext uri="{BB962C8B-B14F-4D97-AF65-F5344CB8AC3E}">
        <p14:creationId xmlns:p14="http://schemas.microsoft.com/office/powerpoint/2010/main" val="115714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" y="5929313"/>
            <a:ext cx="9143999" cy="66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Otsikko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459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1813" y="6076950"/>
            <a:ext cx="3336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0" b="0" i="0" baseline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17769E4-BC21-6547-8E76-E21363B3BFF5}" type="datetimeFigureOut">
              <a:rPr lang="fi-FI"/>
              <a:pPr>
                <a:defRPr/>
              </a:pPr>
              <a:t>16.11.2017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830638" y="6165850"/>
            <a:ext cx="1335087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  <p:pic>
        <p:nvPicPr>
          <p:cNvPr id="1030" name="Kuva 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975" y="6034088"/>
            <a:ext cx="1730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Kuva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5813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Kuva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47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Otsikko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1813" y="6076950"/>
            <a:ext cx="3336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0" b="0" i="0" baseline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2B82BFA-31BD-C548-9B91-EA9B8367531D}" type="datetimeFigureOut">
              <a:rPr lang="fi-FI"/>
              <a:pPr>
                <a:defRPr/>
              </a:pPr>
              <a:t>16.11.2017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830638" y="6184900"/>
            <a:ext cx="1335087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fi-FI"/>
              <a:t>#</a:t>
            </a:r>
            <a:r>
              <a:rPr lang="fi-FI" b="1">
                <a:latin typeface="Arial" charset="0"/>
              </a:rPr>
              <a:t>Ornamo1</a:t>
            </a:r>
          </a:p>
        </p:txBody>
      </p:sp>
      <p:pic>
        <p:nvPicPr>
          <p:cNvPr id="2054" name="Kuva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975" y="6072188"/>
            <a:ext cx="1730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Kuva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5813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Kuva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nishdesigners.fi/jasenet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844514" y="315310"/>
            <a:ext cx="3454972" cy="746234"/>
            <a:chOff x="2900855" y="315310"/>
            <a:chExt cx="3454972" cy="746234"/>
          </a:xfrm>
        </p:grpSpPr>
        <p:sp>
          <p:nvSpPr>
            <p:cNvPr id="7" name="Rectangle 6"/>
            <p:cNvSpPr/>
            <p:nvPr/>
          </p:nvSpPr>
          <p:spPr>
            <a:xfrm>
              <a:off x="3133825" y="315310"/>
              <a:ext cx="2989031" cy="746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00855" y="475791"/>
              <a:ext cx="3454972" cy="425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56046" y="424760"/>
              <a:ext cx="3155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ORNAMO</a:t>
              </a:r>
              <a:r>
                <a:rPr lang="en-US" sz="28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 2020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04555" y="2249216"/>
            <a:ext cx="3334890" cy="1629108"/>
            <a:chOff x="3026979" y="2249216"/>
            <a:chExt cx="3334890" cy="1629108"/>
          </a:xfrm>
        </p:grpSpPr>
        <p:sp>
          <p:nvSpPr>
            <p:cNvPr id="20" name="Snip Diagonal Corner Rectangle 19"/>
            <p:cNvSpPr/>
            <p:nvPr/>
          </p:nvSpPr>
          <p:spPr>
            <a:xfrm>
              <a:off x="3026979" y="2249216"/>
              <a:ext cx="3334890" cy="1629108"/>
            </a:xfrm>
            <a:prstGeom prst="snip2DiagRect">
              <a:avLst>
                <a:gd name="adj1" fmla="val 16774"/>
                <a:gd name="adj2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77236" y="2460900"/>
              <a:ext cx="299233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UUSI ORNAMO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09506" y="2958119"/>
              <a:ext cx="3145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i="1" dirty="0">
                  <a:latin typeface="Helvetica" charset="0"/>
                  <a:ea typeface="Helvetica" charset="0"/>
                  <a:cs typeface="Helvetica" charset="0"/>
                </a:rPr>
                <a:t>Ornamo on korkeakoulutettujen asiantuntijoiden yhteisö. Ornamolaiset työskentelevät muotoilualalla ja hyödyntävät muotoilumenetelmiä. </a:t>
              </a:r>
              <a:endParaRPr lang="en-US" sz="1200" i="1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237186" y="2921875"/>
              <a:ext cx="289034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31932" y="1229711"/>
            <a:ext cx="7880136" cy="861850"/>
            <a:chOff x="706817" y="1229711"/>
            <a:chExt cx="7880136" cy="861850"/>
          </a:xfrm>
          <a:solidFill>
            <a:schemeClr val="accent1">
              <a:lumMod val="75000"/>
            </a:schemeClr>
          </a:solidFill>
        </p:grpSpPr>
        <p:grpSp>
          <p:nvGrpSpPr>
            <p:cNvPr id="51" name="Group 50"/>
            <p:cNvGrpSpPr/>
            <p:nvPr/>
          </p:nvGrpSpPr>
          <p:grpSpPr>
            <a:xfrm>
              <a:off x="706817" y="1229711"/>
              <a:ext cx="2877210" cy="861850"/>
              <a:chOff x="706817" y="1334814"/>
              <a:chExt cx="2877210" cy="861850"/>
            </a:xfrm>
            <a:grpFill/>
          </p:grpSpPr>
          <p:sp>
            <p:nvSpPr>
              <p:cNvPr id="37" name="Parallelogram 36"/>
              <p:cNvSpPr/>
              <p:nvPr/>
            </p:nvSpPr>
            <p:spPr>
              <a:xfrm flipH="1">
                <a:off x="706817" y="1334814"/>
                <a:ext cx="2877210" cy="861850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98483" y="1494069"/>
                <a:ext cx="2302012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Muotoilijan</a:t>
                </a:r>
                <a: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tehtävät</a:t>
                </a:r>
                <a:b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</a:br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muutoksessa</a:t>
                </a:r>
                <a:endParaRPr lang="en-US" sz="1400" b="1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654568" y="1240222"/>
              <a:ext cx="2932385" cy="851338"/>
              <a:chOff x="5675588" y="1345325"/>
              <a:chExt cx="2932385" cy="851338"/>
            </a:xfrm>
            <a:grpFill/>
          </p:grpSpPr>
          <p:sp>
            <p:nvSpPr>
              <p:cNvPr id="50" name="Trapezoid 49"/>
              <p:cNvSpPr/>
              <p:nvPr/>
            </p:nvSpPr>
            <p:spPr>
              <a:xfrm>
                <a:off x="5675588" y="1345325"/>
                <a:ext cx="2932385" cy="85133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79076" y="1494069"/>
                <a:ext cx="2424096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Muotoilun</a:t>
                </a:r>
                <a: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käyttö</a:t>
                </a:r>
                <a: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b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</a:br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laajenee</a:t>
                </a:r>
                <a: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uusille</a:t>
                </a:r>
                <a: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aloille</a:t>
                </a:r>
                <a:endParaRPr lang="en-US" sz="1400" b="1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40998" y="717767"/>
            <a:ext cx="899394" cy="48080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287" y="717767"/>
            <a:ext cx="899394" cy="480808"/>
          </a:xfrm>
          <a:prstGeom prst="rect">
            <a:avLst/>
          </a:prstGeom>
        </p:spPr>
      </p:pic>
      <p:grpSp>
        <p:nvGrpSpPr>
          <p:cNvPr id="30731" name="Group 30730"/>
          <p:cNvGrpSpPr/>
          <p:nvPr/>
        </p:nvGrpSpPr>
        <p:grpSpPr>
          <a:xfrm>
            <a:off x="1714519" y="3992194"/>
            <a:ext cx="5718479" cy="1504718"/>
            <a:chOff x="1714519" y="3992194"/>
            <a:chExt cx="5718479" cy="1504718"/>
          </a:xfrm>
          <a:solidFill>
            <a:schemeClr val="accent1">
              <a:lumMod val="75000"/>
            </a:schemeClr>
          </a:solidFill>
        </p:grpSpPr>
        <p:grpSp>
          <p:nvGrpSpPr>
            <p:cNvPr id="30720" name="Group 30719"/>
            <p:cNvGrpSpPr/>
            <p:nvPr/>
          </p:nvGrpSpPr>
          <p:grpSpPr>
            <a:xfrm>
              <a:off x="1714519" y="3992194"/>
              <a:ext cx="1439921" cy="1439921"/>
              <a:chOff x="2144103" y="3992194"/>
              <a:chExt cx="1439921" cy="1439921"/>
            </a:xfrm>
            <a:grpFill/>
          </p:grpSpPr>
          <p:sp>
            <p:nvSpPr>
              <p:cNvPr id="29" name="Teardrop 28"/>
              <p:cNvSpPr/>
              <p:nvPr/>
            </p:nvSpPr>
            <p:spPr>
              <a:xfrm rot="8100000">
                <a:off x="2144103" y="3992194"/>
                <a:ext cx="1439921" cy="1439921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59885" y="4542544"/>
                <a:ext cx="1408356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Keskiössä</a:t>
                </a:r>
                <a:endParaRPr lang="en-US" sz="1400" b="1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grpSp>
          <p:nvGrpSpPr>
            <p:cNvPr id="30726" name="Group 30725"/>
            <p:cNvGrpSpPr/>
            <p:nvPr/>
          </p:nvGrpSpPr>
          <p:grpSpPr>
            <a:xfrm>
              <a:off x="6003590" y="4067504"/>
              <a:ext cx="1429408" cy="1429408"/>
              <a:chOff x="5640694" y="4067504"/>
              <a:chExt cx="1429408" cy="1429408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5640694" y="4067504"/>
                <a:ext cx="1429408" cy="1429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80687" y="4398204"/>
                <a:ext cx="1149422" cy="73866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Ornamon</a:t>
                </a:r>
                <a: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palvelut</a:t>
                </a:r>
                <a: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b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</a:br>
                <a:r>
                  <a:rPr lang="en-US" sz="14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2020</a:t>
                </a:r>
              </a:p>
            </p:txBody>
          </p:sp>
        </p:grpSp>
      </p:grpSp>
      <p:grpSp>
        <p:nvGrpSpPr>
          <p:cNvPr id="30727" name="Group 30726"/>
          <p:cNvGrpSpPr/>
          <p:nvPr/>
        </p:nvGrpSpPr>
        <p:grpSpPr>
          <a:xfrm>
            <a:off x="2395366" y="2124136"/>
            <a:ext cx="4360982" cy="909904"/>
            <a:chOff x="2513700" y="2134894"/>
            <a:chExt cx="4360982" cy="90990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6184581" y="2354697"/>
              <a:ext cx="899394" cy="48080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04407" y="2344187"/>
              <a:ext cx="899394" cy="480808"/>
            </a:xfrm>
            <a:prstGeom prst="rect">
              <a:avLst/>
            </a:prstGeom>
          </p:spPr>
        </p:pic>
      </p:grpSp>
      <p:grpSp>
        <p:nvGrpSpPr>
          <p:cNvPr id="30730" name="Group 30729"/>
          <p:cNvGrpSpPr/>
          <p:nvPr/>
        </p:nvGrpSpPr>
        <p:grpSpPr>
          <a:xfrm>
            <a:off x="2415686" y="3129975"/>
            <a:ext cx="4360982" cy="899395"/>
            <a:chOff x="2415686" y="3129975"/>
            <a:chExt cx="4360982" cy="89939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 flipV="1">
              <a:off x="6086567" y="3339269"/>
              <a:ext cx="899394" cy="48080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2206393" y="3339268"/>
              <a:ext cx="899394" cy="48080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 flipH="1">
            <a:off x="7605241" y="240673"/>
            <a:ext cx="1270232" cy="860634"/>
            <a:chOff x="7605241" y="240673"/>
            <a:chExt cx="1270232" cy="860634"/>
          </a:xfrm>
        </p:grpSpPr>
        <p:sp>
          <p:nvSpPr>
            <p:cNvPr id="7" name="Rectangle 6"/>
            <p:cNvSpPr/>
            <p:nvPr/>
          </p:nvSpPr>
          <p:spPr>
            <a:xfrm flipH="1">
              <a:off x="7999450" y="266063"/>
              <a:ext cx="481814" cy="120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7961896" y="291932"/>
              <a:ext cx="556921" cy="68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7952868" y="240673"/>
              <a:ext cx="57794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ORNAMO 2020</a:t>
              </a:r>
            </a:p>
          </p:txBody>
        </p:sp>
        <p:sp>
          <p:nvSpPr>
            <p:cNvPr id="20" name="Snip Diagonal Corner Rectangle 19"/>
            <p:cNvSpPr/>
            <p:nvPr/>
          </p:nvSpPr>
          <p:spPr>
            <a:xfrm flipH="1">
              <a:off x="7971575" y="577797"/>
              <a:ext cx="537565" cy="262603"/>
            </a:xfrm>
            <a:prstGeom prst="snip2DiagRect">
              <a:avLst>
                <a:gd name="adj1" fmla="val 16774"/>
                <a:gd name="adj2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8411684" y="413459"/>
              <a:ext cx="463789" cy="138925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49"/>
            <p:cNvSpPr/>
            <p:nvPr/>
          </p:nvSpPr>
          <p:spPr>
            <a:xfrm flipH="1">
              <a:off x="7605241" y="415153"/>
              <a:ext cx="472683" cy="137231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228" y="330937"/>
              <a:ext cx="144977" cy="7750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23788" y="330937"/>
              <a:ext cx="144977" cy="77503"/>
            </a:xfrm>
            <a:prstGeom prst="rect">
              <a:avLst/>
            </a:prstGeom>
          </p:spPr>
        </p:pic>
        <p:sp>
          <p:nvSpPr>
            <p:cNvPr id="29" name="Teardrop 28"/>
            <p:cNvSpPr/>
            <p:nvPr/>
          </p:nvSpPr>
          <p:spPr>
            <a:xfrm rot="13500000" flipH="1">
              <a:off x="8404988" y="851104"/>
              <a:ext cx="232107" cy="232107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7843052" y="870895"/>
              <a:ext cx="230412" cy="2304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289702" y="881232"/>
              <a:ext cx="144977" cy="7750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046035" y="881232"/>
              <a:ext cx="144977" cy="7750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854516" y="593066"/>
              <a:ext cx="144977" cy="7750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479977" y="591372"/>
              <a:ext cx="144977" cy="77503"/>
            </a:xfrm>
            <a:prstGeom prst="rect">
              <a:avLst/>
            </a:prstGeom>
          </p:spPr>
        </p:pic>
      </p:grpSp>
      <p:sp>
        <p:nvSpPr>
          <p:cNvPr id="35" name="Parallelogram 34"/>
          <p:cNvSpPr/>
          <p:nvPr/>
        </p:nvSpPr>
        <p:spPr>
          <a:xfrm flipH="1">
            <a:off x="761023" y="2294720"/>
            <a:ext cx="7710245" cy="2309555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32827" y="495432"/>
            <a:ext cx="61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Muotoilijan</a:t>
            </a: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uusia</a:t>
            </a: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rooleja</a:t>
            </a:r>
            <a:endParaRPr lang="en-US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4812" y="2472937"/>
            <a:ext cx="7931562" cy="2374485"/>
            <a:chOff x="144812" y="2171720"/>
            <a:chExt cx="7931562" cy="2374485"/>
          </a:xfrm>
        </p:grpSpPr>
        <p:sp>
          <p:nvSpPr>
            <p:cNvPr id="42" name="TextBox 41"/>
            <p:cNvSpPr txBox="1"/>
            <p:nvPr/>
          </p:nvSpPr>
          <p:spPr>
            <a:xfrm>
              <a:off x="5774362" y="2171720"/>
              <a:ext cx="23020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b="1" dirty="0">
                  <a:latin typeface="Helvetica" charset="0"/>
                  <a:ea typeface="Helvetica" charset="0"/>
                  <a:cs typeface="Helvetica" charset="0"/>
                </a:rPr>
                <a:t>TAIDEKONSULTTI</a:t>
              </a:r>
              <a:endParaRPr lang="en-US" sz="1000" b="1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44812" y="2397989"/>
              <a:ext cx="2779537" cy="2148216"/>
              <a:chOff x="144812" y="2397989"/>
              <a:chExt cx="2779537" cy="214821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812" y="2397989"/>
                <a:ext cx="2050923" cy="214821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283808" y="3571752"/>
                <a:ext cx="164054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i-FI" sz="1000" b="1" dirty="0">
                    <a:latin typeface="Helvetica" charset="0"/>
                    <a:ea typeface="Helvetica" charset="0"/>
                    <a:cs typeface="Helvetica" charset="0"/>
                  </a:rPr>
                  <a:t>LISÄTYN</a:t>
                </a:r>
                <a:br>
                  <a:rPr lang="fi-FI" sz="1000" b="1" dirty="0">
                    <a:latin typeface="Helvetica" charset="0"/>
                    <a:ea typeface="Helvetica" charset="0"/>
                    <a:cs typeface="Helvetica" charset="0"/>
                  </a:rPr>
                </a:br>
                <a:r>
                  <a:rPr lang="fi-FI" sz="1000" b="1" dirty="0">
                    <a:latin typeface="Helvetica" charset="0"/>
                    <a:ea typeface="Helvetica" charset="0"/>
                    <a:cs typeface="Helvetica" charset="0"/>
                  </a:rPr>
                  <a:t>TODELLISUUDEN </a:t>
                </a:r>
              </a:p>
              <a:p>
                <a:pPr algn="ctr"/>
                <a:r>
                  <a:rPr lang="fi-FI" sz="1000" b="1" dirty="0">
                    <a:latin typeface="Helvetica" charset="0"/>
                    <a:ea typeface="Helvetica" charset="0"/>
                    <a:cs typeface="Helvetica" charset="0"/>
                  </a:rPr>
                  <a:t>SUUNNITTELIJA </a:t>
                </a:r>
                <a:endParaRPr lang="en-US" sz="1000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618957" y="3042369"/>
            <a:ext cx="2345356" cy="2046258"/>
            <a:chOff x="2618957" y="2741152"/>
            <a:chExt cx="2345356" cy="20462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1498" y="2741152"/>
              <a:ext cx="2162815" cy="165816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2618957" y="4387300"/>
              <a:ext cx="13721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b="1">
                  <a:latin typeface="Helvetica" charset="0"/>
                  <a:ea typeface="Helvetica" charset="0"/>
                  <a:cs typeface="Helvetica" charset="0"/>
                </a:rPr>
                <a:t>MONIALAISEN TIIMIN JÄSEN</a:t>
              </a:r>
              <a:endParaRPr lang="en-US" sz="1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34237" y="1361356"/>
            <a:ext cx="3286307" cy="2134966"/>
            <a:chOff x="4734237" y="1060139"/>
            <a:chExt cx="3286307" cy="2134966"/>
          </a:xfrm>
        </p:grpSpPr>
        <p:grpSp>
          <p:nvGrpSpPr>
            <p:cNvPr id="26" name="Group 25"/>
            <p:cNvGrpSpPr/>
            <p:nvPr/>
          </p:nvGrpSpPr>
          <p:grpSpPr>
            <a:xfrm>
              <a:off x="4734237" y="1060139"/>
              <a:ext cx="1637964" cy="2134966"/>
              <a:chOff x="4734237" y="1060139"/>
              <a:chExt cx="1637964" cy="213496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734237" y="1060139"/>
                <a:ext cx="1637964" cy="1915103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5058707" y="2948884"/>
                <a:ext cx="107315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i-FI" sz="1000" b="1" dirty="0">
                    <a:latin typeface="Helvetica" charset="0"/>
                    <a:ea typeface="Helvetica" charset="0"/>
                    <a:cs typeface="Helvetica" charset="0"/>
                  </a:rPr>
                  <a:t>VISIONÄÄRI</a:t>
                </a:r>
                <a:endParaRPr lang="en-US" sz="1000" dirty="0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6153374" y="2940740"/>
              <a:ext cx="186717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b="1" dirty="0">
                  <a:latin typeface="Helvetica" charset="0"/>
                  <a:ea typeface="Helvetica" charset="0"/>
                  <a:cs typeface="Helvetica" charset="0"/>
                </a:rPr>
                <a:t>MUOTOILUN EDISTÄJÄ</a:t>
              </a:r>
              <a:endParaRPr lang="en-US" sz="1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60728" y="2470136"/>
            <a:ext cx="8136033" cy="2264520"/>
            <a:chOff x="860728" y="2168919"/>
            <a:chExt cx="8136033" cy="2264520"/>
          </a:xfrm>
        </p:grpSpPr>
        <p:grpSp>
          <p:nvGrpSpPr>
            <p:cNvPr id="27" name="Group 26"/>
            <p:cNvGrpSpPr/>
            <p:nvPr/>
          </p:nvGrpSpPr>
          <p:grpSpPr>
            <a:xfrm>
              <a:off x="6368527" y="2168919"/>
              <a:ext cx="2628234" cy="2264520"/>
              <a:chOff x="6368527" y="2168919"/>
              <a:chExt cx="2628234" cy="226452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523457" y="2168919"/>
                <a:ext cx="1473304" cy="2264520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6368527" y="3580478"/>
                <a:ext cx="1513227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i-FI" sz="1000" b="1" dirty="0">
                    <a:latin typeface="Helvetica" charset="0"/>
                    <a:ea typeface="Helvetica" charset="0"/>
                    <a:cs typeface="Helvetica" charset="0"/>
                  </a:rPr>
                  <a:t>UUSIEN MATERIAALIEN TAITAJA</a:t>
                </a:r>
                <a:endParaRPr lang="en-US" sz="1000" dirty="0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860728" y="2171720"/>
              <a:ext cx="16405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b="1" dirty="0">
                  <a:latin typeface="Helvetica" charset="0"/>
                  <a:cs typeface="Helvetica" charset="0"/>
                </a:rPr>
                <a:t>DIGITAALINEN MUOTOILIJA</a:t>
              </a:r>
              <a:endParaRPr lang="en-US" sz="1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59411" y="1429000"/>
            <a:ext cx="4276579" cy="3010460"/>
            <a:chOff x="2259411" y="1127783"/>
            <a:chExt cx="4276579" cy="3010460"/>
          </a:xfrm>
        </p:grpSpPr>
        <p:grpSp>
          <p:nvGrpSpPr>
            <p:cNvPr id="22" name="Group 21"/>
            <p:cNvGrpSpPr/>
            <p:nvPr/>
          </p:nvGrpSpPr>
          <p:grpSpPr>
            <a:xfrm>
              <a:off x="2259411" y="1127783"/>
              <a:ext cx="2699864" cy="1760721"/>
              <a:chOff x="2259411" y="1127783"/>
              <a:chExt cx="2699864" cy="176072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59411" y="1127783"/>
                <a:ext cx="1639922" cy="1760721"/>
              </a:xfrm>
              <a:prstGeom prst="rect">
                <a:avLst/>
              </a:prstGeom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3092105" y="2171720"/>
                <a:ext cx="18671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i-FI" sz="1000" b="1" dirty="0">
                    <a:latin typeface="Helvetica" charset="0"/>
                    <a:ea typeface="Helvetica" charset="0"/>
                    <a:cs typeface="Helvetica" charset="0"/>
                  </a:rPr>
                  <a:t>MUOTOILUMENETELMIEN KOULUTTAJA</a:t>
                </a:r>
                <a:endParaRPr lang="en-US" sz="1000" dirty="0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4668820" y="3738133"/>
              <a:ext cx="18671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b="1" dirty="0">
                  <a:latin typeface="Helvetica" charset="0"/>
                  <a:ea typeface="Helvetica" charset="0"/>
                  <a:cs typeface="Helvetica" charset="0"/>
                </a:rPr>
                <a:t>AISTIKOKEMUKSIEN VÄLITTÄJÄ</a:t>
              </a:r>
              <a:endParaRPr lang="en-US" sz="1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09196" y="2950044"/>
            <a:ext cx="5412018" cy="1018357"/>
            <a:chOff x="1409196" y="2950044"/>
            <a:chExt cx="5412018" cy="1018357"/>
          </a:xfrm>
        </p:grpSpPr>
        <p:sp>
          <p:nvSpPr>
            <p:cNvPr id="2" name="Rectangle 1"/>
            <p:cNvSpPr/>
            <p:nvPr/>
          </p:nvSpPr>
          <p:spPr>
            <a:xfrm>
              <a:off x="5355021" y="3568291"/>
              <a:ext cx="14661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STRATEGIAN </a:t>
              </a:r>
              <a:r>
                <a:rPr lang="en-US" sz="10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MUOTOILIJA</a:t>
              </a:r>
              <a:endParaRPr lang="en-US" sz="1000" b="1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09196" y="3307396"/>
              <a:ext cx="17347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MUOTOILUPROSESSIEN </a:t>
              </a:r>
            </a:p>
            <a:p>
              <a:pPr algn="ctr"/>
              <a:r>
                <a:rPr lang="en-US" sz="10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FASILITOIJA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9879" y="2950044"/>
              <a:ext cx="14670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MUOTOILUJOHTAJA</a:t>
              </a:r>
              <a:endParaRPr lang="en-US" sz="1000" dirty="0"/>
            </a:p>
          </p:txBody>
        </p:sp>
      </p:grpSp>
      <p:sp>
        <p:nvSpPr>
          <p:cNvPr id="51" name="TextBox 35">
            <a:extLst>
              <a:ext uri="{FF2B5EF4-FFF2-40B4-BE49-F238E27FC236}">
                <a16:creationId xmlns:a16="http://schemas.microsoft.com/office/drawing/2014/main" id="{3410BD82-2265-44B5-9DDA-DB486B398D4E}"/>
              </a:ext>
            </a:extLst>
          </p:cNvPr>
          <p:cNvSpPr txBox="1"/>
          <p:nvPr/>
        </p:nvSpPr>
        <p:spPr>
          <a:xfrm>
            <a:off x="2924349" y="5243690"/>
            <a:ext cx="61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Ornamoon kuuluu yli 2 500 jäsentä He työskentelevät muun muassa sisustusarkkitehtuurin, teollisen muotoilun,   kaluste-, tekstiili- ja vaatesuunnittelun, pakkaussuunnittelun, palvelumuotoilun, muotoilukasvatuksen, digitaalisen suunnittelun sekä taidekäsityön ja taiteen aloilla. Ornamon jäsenluettelo: </a:t>
            </a:r>
            <a:r>
              <a:rPr lang="en-US" sz="1000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  <a:hlinkClick r:id="rId8"/>
              </a:rPr>
              <a:t>www.finnishdesigners.fi/jasenet. </a:t>
            </a:r>
            <a:endParaRPr lang="en-US" sz="1000" dirty="0"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78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517049" y="349460"/>
            <a:ext cx="61208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Muotoilun</a:t>
            </a: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käyttö</a:t>
            </a: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 </a:t>
            </a:r>
            <a:br>
              <a:rPr lang="en-US" sz="28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laajenee</a:t>
            </a: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uusille</a:t>
            </a: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aloille</a:t>
            </a: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51" name="Trapezoid 50"/>
          <p:cNvSpPr/>
          <p:nvPr/>
        </p:nvSpPr>
        <p:spPr>
          <a:xfrm>
            <a:off x="494853" y="2350990"/>
            <a:ext cx="8154296" cy="2274798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 flipH="1">
            <a:off x="7605241" y="240673"/>
            <a:ext cx="1270232" cy="860634"/>
            <a:chOff x="7605241" y="240673"/>
            <a:chExt cx="1270232" cy="860634"/>
          </a:xfrm>
        </p:grpSpPr>
        <p:sp>
          <p:nvSpPr>
            <p:cNvPr id="59" name="Rectangle 58"/>
            <p:cNvSpPr/>
            <p:nvPr/>
          </p:nvSpPr>
          <p:spPr>
            <a:xfrm flipH="1">
              <a:off x="7999450" y="266063"/>
              <a:ext cx="481814" cy="120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7961896" y="291932"/>
              <a:ext cx="556921" cy="68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7952868" y="240673"/>
              <a:ext cx="57794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ORNAMO 2020</a:t>
              </a:r>
            </a:p>
          </p:txBody>
        </p:sp>
        <p:sp>
          <p:nvSpPr>
            <p:cNvPr id="62" name="Snip Diagonal Corner Rectangle 61"/>
            <p:cNvSpPr/>
            <p:nvPr/>
          </p:nvSpPr>
          <p:spPr>
            <a:xfrm flipH="1">
              <a:off x="7971575" y="577797"/>
              <a:ext cx="537565" cy="262603"/>
            </a:xfrm>
            <a:prstGeom prst="snip2DiagRect">
              <a:avLst>
                <a:gd name="adj1" fmla="val 16774"/>
                <a:gd name="adj2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8411684" y="413459"/>
              <a:ext cx="463789" cy="138925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/>
            <p:cNvSpPr/>
            <p:nvPr/>
          </p:nvSpPr>
          <p:spPr>
            <a:xfrm flipH="1">
              <a:off x="7605241" y="415153"/>
              <a:ext cx="472683" cy="137231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228" y="330937"/>
              <a:ext cx="144977" cy="7750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23788" y="330937"/>
              <a:ext cx="144977" cy="77503"/>
            </a:xfrm>
            <a:prstGeom prst="rect">
              <a:avLst/>
            </a:prstGeom>
          </p:spPr>
        </p:pic>
        <p:sp>
          <p:nvSpPr>
            <p:cNvPr id="67" name="Teardrop 66"/>
            <p:cNvSpPr/>
            <p:nvPr/>
          </p:nvSpPr>
          <p:spPr>
            <a:xfrm rot="13500000" flipH="1">
              <a:off x="8404988" y="851104"/>
              <a:ext cx="232107" cy="232107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H="1">
              <a:off x="7843052" y="870895"/>
              <a:ext cx="230412" cy="2304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289702" y="881232"/>
              <a:ext cx="144977" cy="7750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046035" y="881232"/>
              <a:ext cx="144977" cy="7750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854516" y="593066"/>
              <a:ext cx="144977" cy="7750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479977" y="591372"/>
              <a:ext cx="144977" cy="7750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808888" y="1445049"/>
            <a:ext cx="3184044" cy="2795496"/>
            <a:chOff x="4808888" y="1445049"/>
            <a:chExt cx="3184044" cy="2795496"/>
          </a:xfrm>
        </p:grpSpPr>
        <p:sp>
          <p:nvSpPr>
            <p:cNvPr id="74" name="TextBox 73"/>
            <p:cNvSpPr txBox="1"/>
            <p:nvPr/>
          </p:nvSpPr>
          <p:spPr>
            <a:xfrm>
              <a:off x="5260710" y="2486115"/>
              <a:ext cx="228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Helvetica" charset="0"/>
                  <a:ea typeface="Helvetica" charset="0"/>
                  <a:cs typeface="Helvetica" charset="0"/>
                </a:rPr>
                <a:t>Haasteet</a:t>
              </a:r>
              <a:r>
                <a:rPr lang="en-US" sz="1600" b="1" dirty="0">
                  <a:latin typeface="Helvetica" charset="0"/>
                  <a:ea typeface="Helvetica" charset="0"/>
                  <a:cs typeface="Helvetica" charset="0"/>
                </a:rPr>
                <a:t> ja </a:t>
              </a:r>
              <a:r>
                <a:rPr lang="en-US" sz="1600" b="1" dirty="0" err="1">
                  <a:latin typeface="Helvetica" charset="0"/>
                  <a:ea typeface="Helvetica" charset="0"/>
                  <a:cs typeface="Helvetica" charset="0"/>
                </a:rPr>
                <a:t>uhat</a:t>
              </a:r>
              <a:endParaRPr lang="en-US" sz="1600" b="1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6719" y="1445049"/>
              <a:ext cx="1723834" cy="921546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4808888" y="2855550"/>
              <a:ext cx="31840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Ammatti-identiteetti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ei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pysy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muutosten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perässä</a:t>
              </a:r>
              <a:endParaRPr lang="en-US" sz="120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endParaRPr lang="en-US" sz="120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Työn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mielekkyys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katoaa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työtehtävien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pirstaloitumisen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myötä</a:t>
              </a:r>
              <a:endParaRPr lang="en-US" sz="120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endParaRPr lang="en-US" sz="120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Ornamon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asema</a:t>
              </a:r>
              <a:r>
                <a:rPr lang="en-US" sz="12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1" dirty="0" err="1">
                  <a:latin typeface="Helvetica" charset="0"/>
                  <a:ea typeface="Helvetica" charset="0"/>
                  <a:cs typeface="Helvetica" charset="0"/>
                </a:rPr>
                <a:t>heikkenee</a:t>
              </a:r>
              <a:endParaRPr lang="en-US" sz="1200" b="1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58532" y="1290769"/>
            <a:ext cx="3416649" cy="3111358"/>
            <a:chOff x="1058532" y="1290769"/>
            <a:chExt cx="3416649" cy="3111358"/>
          </a:xfrm>
        </p:grpSpPr>
        <p:sp>
          <p:nvSpPr>
            <p:cNvPr id="73" name="TextBox 72"/>
            <p:cNvSpPr txBox="1"/>
            <p:nvPr/>
          </p:nvSpPr>
          <p:spPr>
            <a:xfrm>
              <a:off x="1626656" y="2486115"/>
              <a:ext cx="228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Helvetica" charset="0"/>
                  <a:ea typeface="Helvetica" charset="0"/>
                  <a:cs typeface="Helvetica" charset="0"/>
                </a:rPr>
                <a:t>Mahdollisuudet</a:t>
              </a:r>
              <a:endParaRPr lang="en-US" sz="1600" b="1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4782" y="1290769"/>
              <a:ext cx="2019300" cy="10795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058532" y="2855550"/>
              <a:ext cx="3416649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Muotoilun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ala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laajenee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ja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vahvistuu</a:t>
              </a:r>
              <a:endParaRPr lang="en-US" sz="105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endParaRPr lang="en-US" sz="105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Uudet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tehtävät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helpottavat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muotoilijoiden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työllistymistä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</a:p>
            <a:p>
              <a:pPr algn="ctr"/>
              <a:endParaRPr lang="en-US" sz="105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Ornamo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kasvaa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ja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vahvistuu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uusien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ammattilaisten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myötä</a:t>
              </a:r>
              <a:endParaRPr lang="en-US" sz="105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endParaRPr lang="en-US" sz="105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Laajempi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joukko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,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lisää</a:t>
              </a:r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050" b="1" dirty="0" err="1">
                  <a:latin typeface="Helvetica" charset="0"/>
                  <a:ea typeface="Helvetica" charset="0"/>
                  <a:cs typeface="Helvetica" charset="0"/>
                </a:rPr>
                <a:t>vaikuttavuutta</a:t>
              </a:r>
              <a:endParaRPr lang="en-US" sz="1050" b="1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4658060" y="2350990"/>
            <a:ext cx="0" cy="227479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83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517049" y="349460"/>
            <a:ext cx="61208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Keskiössä</a:t>
            </a:r>
            <a:endParaRPr lang="en-US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 flipH="1">
            <a:off x="7605241" y="240673"/>
            <a:ext cx="1270232" cy="860634"/>
            <a:chOff x="7605241" y="240673"/>
            <a:chExt cx="1270232" cy="860634"/>
          </a:xfrm>
        </p:grpSpPr>
        <p:sp>
          <p:nvSpPr>
            <p:cNvPr id="59" name="Rectangle 58"/>
            <p:cNvSpPr/>
            <p:nvPr/>
          </p:nvSpPr>
          <p:spPr>
            <a:xfrm flipH="1">
              <a:off x="7999450" y="266063"/>
              <a:ext cx="481814" cy="120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7961896" y="291932"/>
              <a:ext cx="556921" cy="68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7952868" y="240673"/>
              <a:ext cx="57794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ORNAMO 2020</a:t>
              </a:r>
            </a:p>
          </p:txBody>
        </p:sp>
        <p:sp>
          <p:nvSpPr>
            <p:cNvPr id="62" name="Snip Diagonal Corner Rectangle 61"/>
            <p:cNvSpPr/>
            <p:nvPr/>
          </p:nvSpPr>
          <p:spPr>
            <a:xfrm flipH="1">
              <a:off x="7971575" y="577797"/>
              <a:ext cx="537565" cy="262603"/>
            </a:xfrm>
            <a:prstGeom prst="snip2DiagRect">
              <a:avLst>
                <a:gd name="adj1" fmla="val 16774"/>
                <a:gd name="adj2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8411684" y="413459"/>
              <a:ext cx="463789" cy="138925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/>
            <p:cNvSpPr/>
            <p:nvPr/>
          </p:nvSpPr>
          <p:spPr>
            <a:xfrm flipH="1">
              <a:off x="7605241" y="415153"/>
              <a:ext cx="472683" cy="137231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228" y="330937"/>
              <a:ext cx="144977" cy="7750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23788" y="330937"/>
              <a:ext cx="144977" cy="77503"/>
            </a:xfrm>
            <a:prstGeom prst="rect">
              <a:avLst/>
            </a:prstGeom>
          </p:spPr>
        </p:pic>
        <p:sp>
          <p:nvSpPr>
            <p:cNvPr id="67" name="Teardrop 66"/>
            <p:cNvSpPr/>
            <p:nvPr/>
          </p:nvSpPr>
          <p:spPr>
            <a:xfrm rot="13500000" flipH="1">
              <a:off x="8404988" y="859020"/>
              <a:ext cx="232107" cy="2321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H="1">
              <a:off x="7843052" y="870895"/>
              <a:ext cx="230412" cy="2304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289702" y="881232"/>
              <a:ext cx="144977" cy="7750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046035" y="881232"/>
              <a:ext cx="144977" cy="7750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854516" y="593066"/>
              <a:ext cx="144977" cy="7750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479977" y="591372"/>
              <a:ext cx="144977" cy="77503"/>
            </a:xfrm>
            <a:prstGeom prst="rect">
              <a:avLst/>
            </a:prstGeom>
          </p:spPr>
        </p:pic>
      </p:grpSp>
      <p:sp>
        <p:nvSpPr>
          <p:cNvPr id="28" name="Teardrop 27"/>
          <p:cNvSpPr/>
          <p:nvPr/>
        </p:nvSpPr>
        <p:spPr>
          <a:xfrm rot="8100000">
            <a:off x="3099443" y="1728286"/>
            <a:ext cx="3027319" cy="3027319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17049" y="837600"/>
            <a:ext cx="61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i="1" dirty="0">
                <a:latin typeface="Helvetica" charset="0"/>
                <a:ea typeface="Helvetica" charset="0"/>
                <a:cs typeface="Helvetica" charset="0"/>
              </a:rPr>
              <a:t>Alan muutos vaikuttaa Ornamon painopisteisiin. Ornamon hallituksen ja asiantuntijoiden työskentelyssä on noussut esiin fokusalueita ja tehtäviä, jotka huomioimalla Ornamo vahvistaa asiantuntija-asemaansa ja reagoi proaktiivisesti alan muutokseen. </a:t>
            </a:r>
          </a:p>
          <a:p>
            <a:pPr algn="ctr"/>
            <a:endParaRPr lang="fi-FI" sz="1400" i="1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fi-FI" sz="14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5058" y="1632689"/>
            <a:ext cx="3972560" cy="409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Muotoilun johtaminen esille</a:t>
            </a:r>
            <a:endParaRPr lang="fi-FI" sz="13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400"/>
              </a:spcAft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Ornamon tavoitteena on saada design-johtajien käyttö yleistymään teollisuudessa ja julkisella sektorilla sekä agenttien käyttö yleistymään muotoilualalla. </a:t>
            </a:r>
          </a:p>
          <a:p>
            <a:pPr marL="285750" indent="-285750">
              <a:spcAft>
                <a:spcPts val="400"/>
              </a:spcAft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Aktivoimme muotoilujohtajien intressiryhmän tavoitetta tukemaan.   </a:t>
            </a:r>
          </a:p>
          <a:p>
            <a:pPr>
              <a:spcAft>
                <a:spcPts val="400"/>
              </a:spcAft>
            </a:pPr>
            <a:endParaRPr lang="fi-FI" sz="13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Osaaminen kiertoon</a:t>
            </a:r>
          </a:p>
          <a:p>
            <a:pPr marL="285750" indent="-285750"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Jatkamme työtämme alan verkostoitumisen parantamiseksi.</a:t>
            </a:r>
          </a:p>
          <a:p>
            <a:pPr marL="285750" indent="-285750"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Mahdollistamme kokeneiden ja nuorten ammattilaisten keskusteluja ja kohtaamisia.</a:t>
            </a:r>
          </a:p>
          <a:p>
            <a:pPr marL="285750" indent="-285750">
              <a:buFont typeface="Arial" charset="0"/>
              <a:buChar char="•"/>
            </a:pPr>
            <a:endParaRPr lang="fi-FI" sz="13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Alan etiikka näkyväksi</a:t>
            </a:r>
          </a:p>
          <a:p>
            <a:pPr marL="285750" indent="-285750"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Tuomme esiin suunnittelijan ammattieettisiä ohjeita ja alan ammattimaisia pelisääntöjä.  </a:t>
            </a:r>
          </a:p>
          <a:p>
            <a:pPr marL="285750" indent="-285750"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Huomioimme alan muutoksen ja eettisten ohjeiden päivitystarpeen. </a:t>
            </a:r>
            <a:endParaRPr lang="en-US" sz="13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8912" y="1632689"/>
            <a:ext cx="3999488" cy="430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Koulutus ajan tasalle</a:t>
            </a:r>
          </a:p>
          <a:p>
            <a:pPr>
              <a:spcAft>
                <a:spcPts val="400"/>
              </a:spcAft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Seuraamme alan koulutusta ja vaikutamme meille tärkeisiin tavoitteisiin: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Uudet muotoilun alat mukaan opetusohjelmiin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Verkostoituminen, neuvottelutaidot, kaupallinen ajattelu ja kansainvälistyminen osaksi koulutussisältöjä.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Liikakoulutus kuriin</a:t>
            </a:r>
          </a:p>
          <a:p>
            <a:pPr marL="285750" indent="-285750">
              <a:spcAft>
                <a:spcPts val="400"/>
              </a:spcAft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Koulutuksen muokkaaminen pätevyyttä laajentavaan suuntaan. </a:t>
            </a:r>
          </a:p>
          <a:p>
            <a:pPr marL="285750" indent="-285750">
              <a:spcAft>
                <a:spcPts val="400"/>
              </a:spcAft>
              <a:buFont typeface="Arial" charset="0"/>
              <a:buChar char="•"/>
            </a:pPr>
            <a:endParaRPr lang="fi-FI" sz="1300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Muotoilun menetelmät huomion kohteeksi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Tuemme muotoilun hyödyntämistä peruskoulussa ja ammatillisessa koulutuksessa.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Tuemme sitä, että eri alojen korkeakoulutetut ammattilaiset hyödyntävät muotoilun menetelmiä. </a:t>
            </a:r>
          </a:p>
          <a:p>
            <a:pPr marL="285750" indent="-285750">
              <a:spcAft>
                <a:spcPts val="400"/>
              </a:spcAft>
              <a:buFont typeface="Arial" charset="0"/>
              <a:buChar char="•"/>
            </a:pPr>
            <a:endParaRPr lang="fi-FI" sz="1300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400"/>
              </a:spcAft>
              <a:buFont typeface="Arial" charset="0"/>
              <a:buChar char="•"/>
            </a:pPr>
            <a:endParaRPr lang="en-US" sz="13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0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517049" y="349460"/>
            <a:ext cx="61208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Keskiössä</a:t>
            </a:r>
            <a:endParaRPr lang="en-US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 flipH="1">
            <a:off x="7605241" y="240673"/>
            <a:ext cx="1270232" cy="860634"/>
            <a:chOff x="7605241" y="240673"/>
            <a:chExt cx="1270232" cy="860634"/>
          </a:xfrm>
        </p:grpSpPr>
        <p:sp>
          <p:nvSpPr>
            <p:cNvPr id="59" name="Rectangle 58"/>
            <p:cNvSpPr/>
            <p:nvPr/>
          </p:nvSpPr>
          <p:spPr>
            <a:xfrm flipH="1">
              <a:off x="7999450" y="266063"/>
              <a:ext cx="481814" cy="120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7961896" y="291932"/>
              <a:ext cx="556921" cy="68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7952868" y="240673"/>
              <a:ext cx="57794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ORNAMO 2020</a:t>
              </a:r>
            </a:p>
          </p:txBody>
        </p:sp>
        <p:sp>
          <p:nvSpPr>
            <p:cNvPr id="62" name="Snip Diagonal Corner Rectangle 61"/>
            <p:cNvSpPr/>
            <p:nvPr/>
          </p:nvSpPr>
          <p:spPr>
            <a:xfrm flipH="1">
              <a:off x="7971575" y="577797"/>
              <a:ext cx="537565" cy="262603"/>
            </a:xfrm>
            <a:prstGeom prst="snip2DiagRect">
              <a:avLst>
                <a:gd name="adj1" fmla="val 16774"/>
                <a:gd name="adj2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8411684" y="413459"/>
              <a:ext cx="463789" cy="138925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/>
            <p:cNvSpPr/>
            <p:nvPr/>
          </p:nvSpPr>
          <p:spPr>
            <a:xfrm flipH="1">
              <a:off x="7605241" y="415153"/>
              <a:ext cx="472683" cy="137231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228" y="330937"/>
              <a:ext cx="144977" cy="7750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23788" y="330937"/>
              <a:ext cx="144977" cy="77503"/>
            </a:xfrm>
            <a:prstGeom prst="rect">
              <a:avLst/>
            </a:prstGeom>
          </p:spPr>
        </p:pic>
        <p:sp>
          <p:nvSpPr>
            <p:cNvPr id="67" name="Teardrop 66"/>
            <p:cNvSpPr/>
            <p:nvPr/>
          </p:nvSpPr>
          <p:spPr>
            <a:xfrm rot="13500000" flipH="1">
              <a:off x="8404988" y="859020"/>
              <a:ext cx="232107" cy="2321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H="1">
              <a:off x="7843052" y="870895"/>
              <a:ext cx="230412" cy="2304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289702" y="881232"/>
              <a:ext cx="144977" cy="7750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046035" y="881232"/>
              <a:ext cx="144977" cy="7750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854516" y="593066"/>
              <a:ext cx="144977" cy="7750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479977" y="591372"/>
              <a:ext cx="144977" cy="77503"/>
            </a:xfrm>
            <a:prstGeom prst="rect">
              <a:avLst/>
            </a:prstGeom>
          </p:spPr>
        </p:pic>
      </p:grpSp>
      <p:sp>
        <p:nvSpPr>
          <p:cNvPr id="28" name="Teardrop 27"/>
          <p:cNvSpPr/>
          <p:nvPr/>
        </p:nvSpPr>
        <p:spPr>
          <a:xfrm rot="8100000">
            <a:off x="3058341" y="1770666"/>
            <a:ext cx="3027319" cy="3027319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50159" y="1372350"/>
            <a:ext cx="4124960" cy="35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Vahva tuki viestinnästä </a:t>
            </a:r>
          </a:p>
          <a:p>
            <a:pPr marL="285750" indent="-285750">
              <a:spcAft>
                <a:spcPts val="400"/>
              </a:spcAft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Jatkamme ja vahvistamme viestintää, joka konkretisoi muotoilun tuottamaa taloudellista, sosiaalista ja kulttuurista lisäarvoa sekä muotoilun yhteiskunnallista vaikuttavuutta. </a:t>
            </a:r>
            <a:endParaRPr lang="fi-FI" sz="1300" b="1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Vahvistamme kansainvälistä viestintää</a:t>
            </a:r>
            <a:br>
              <a:rPr lang="fi-FI" sz="1300" dirty="0">
                <a:latin typeface="Helvetica" charset="0"/>
                <a:ea typeface="Helvetica" charset="0"/>
                <a:cs typeface="Helvetica" charset="0"/>
              </a:rPr>
            </a:br>
            <a:endParaRPr lang="fi-FI" sz="1300" b="1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Täydennämme yhteistyö- ja viestintäkumppaniverkostoa ennakoimaan alan muutosta. </a:t>
            </a:r>
          </a:p>
          <a:p>
            <a:pPr marL="285750" indent="-285750">
              <a:buFont typeface="Arial" charset="0"/>
              <a:buChar char="•"/>
            </a:pPr>
            <a:endParaRPr lang="fi-FI" sz="13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Teemme yhdessä Ornamon uudistumisen näkyväksi.</a:t>
            </a:r>
          </a:p>
          <a:p>
            <a:pPr marL="285750" indent="-285750">
              <a:buFont typeface="Arial" charset="0"/>
              <a:buChar char="•"/>
            </a:pPr>
            <a:endParaRPr lang="fi-FI" sz="13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Muutosviestintä tärkeänä prioriteettina vuonna 2018: Ornamon mahdollinen nimenmuutos, yritysjäsenyys ja Ornamon uudet jäsenalat.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402" y="1372350"/>
            <a:ext cx="397256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Alan liiketoimintaosaamisen ja menestyksen tukeminen</a:t>
            </a:r>
          </a:p>
          <a:p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Jatkamme jäsenistön liiketoimintaosaamisen vahvistamista sekä tuemme heitä kansainvälisten markkinoiden hyödyntämisessä. Keinoina käytämme koulutuksia, viestintää ja kumppaniyhteistyötä.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300" b="1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Avaamme sijoittajien kanssa työskentelyyn liittyviä toimintamalleja ja saavutettuja tuloksia koulutusten ja viestinnän keinoin. </a:t>
            </a:r>
            <a:br>
              <a:rPr lang="fi-FI" sz="13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13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Kehitämme taiteen ja taiteilijoiden vientimalleja yhteistyössä kumppanien kanssa. </a:t>
            </a:r>
            <a:endParaRPr lang="en-US" sz="13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 </a:t>
            </a:r>
            <a:endParaRPr lang="en-US" sz="1300" dirty="0">
              <a:latin typeface="Helvetica" charset="0"/>
              <a:ea typeface="Helvetica" charset="0"/>
              <a:cs typeface="Helvetica" charset="0"/>
            </a:endParaRPr>
          </a:p>
          <a:p>
            <a:endParaRPr lang="fi-FI" sz="1300" b="1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13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endParaRPr lang="en-US" sz="1300" dirty="0">
              <a:latin typeface="Helvetica" charset="0"/>
              <a:ea typeface="Helvetica" charset="0"/>
              <a:cs typeface="Helvetica" charset="0"/>
            </a:endParaRPr>
          </a:p>
          <a:p>
            <a:endParaRPr lang="fi-FI" sz="13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81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808480" y="1189301"/>
            <a:ext cx="4307840" cy="4307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-238539" y="349460"/>
            <a:ext cx="78764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Ornamon</a:t>
            </a: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>
                <a:latin typeface="Helvetica" charset="0"/>
                <a:ea typeface="Helvetica" charset="0"/>
                <a:cs typeface="Helvetica" charset="0"/>
              </a:rPr>
              <a:t>jäsenpalvelut</a:t>
            </a: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 2020</a:t>
            </a:r>
          </a:p>
        </p:txBody>
      </p:sp>
      <p:grpSp>
        <p:nvGrpSpPr>
          <p:cNvPr id="52" name="Group 51"/>
          <p:cNvGrpSpPr/>
          <p:nvPr/>
        </p:nvGrpSpPr>
        <p:grpSpPr>
          <a:xfrm flipH="1">
            <a:off x="7605241" y="240673"/>
            <a:ext cx="1270232" cy="860634"/>
            <a:chOff x="7605241" y="240673"/>
            <a:chExt cx="1270232" cy="860634"/>
          </a:xfrm>
        </p:grpSpPr>
        <p:sp>
          <p:nvSpPr>
            <p:cNvPr id="59" name="Rectangle 58"/>
            <p:cNvSpPr/>
            <p:nvPr/>
          </p:nvSpPr>
          <p:spPr>
            <a:xfrm flipH="1">
              <a:off x="7999450" y="266063"/>
              <a:ext cx="481814" cy="120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7961896" y="291932"/>
              <a:ext cx="556921" cy="68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7952868" y="240673"/>
              <a:ext cx="57794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ORNAMO 2020</a:t>
              </a:r>
            </a:p>
          </p:txBody>
        </p:sp>
        <p:sp>
          <p:nvSpPr>
            <p:cNvPr id="62" name="Snip Diagonal Corner Rectangle 61"/>
            <p:cNvSpPr/>
            <p:nvPr/>
          </p:nvSpPr>
          <p:spPr>
            <a:xfrm flipH="1">
              <a:off x="7971575" y="577797"/>
              <a:ext cx="537565" cy="262603"/>
            </a:xfrm>
            <a:prstGeom prst="snip2DiagRect">
              <a:avLst>
                <a:gd name="adj1" fmla="val 16774"/>
                <a:gd name="adj2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8411684" y="413459"/>
              <a:ext cx="463789" cy="138925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/>
            <p:cNvSpPr/>
            <p:nvPr/>
          </p:nvSpPr>
          <p:spPr>
            <a:xfrm flipH="1">
              <a:off x="7605241" y="415153"/>
              <a:ext cx="472683" cy="137231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228" y="330937"/>
              <a:ext cx="144977" cy="7750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23788" y="330937"/>
              <a:ext cx="144977" cy="77503"/>
            </a:xfrm>
            <a:prstGeom prst="rect">
              <a:avLst/>
            </a:prstGeom>
          </p:spPr>
        </p:pic>
        <p:sp>
          <p:nvSpPr>
            <p:cNvPr id="67" name="Teardrop 66"/>
            <p:cNvSpPr/>
            <p:nvPr/>
          </p:nvSpPr>
          <p:spPr>
            <a:xfrm rot="13500000" flipH="1">
              <a:off x="8404988" y="859020"/>
              <a:ext cx="232107" cy="232107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H="1">
              <a:off x="7843052" y="870895"/>
              <a:ext cx="230412" cy="2304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289702" y="881232"/>
              <a:ext cx="144977" cy="7750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046035" y="881232"/>
              <a:ext cx="144977" cy="7750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854516" y="593066"/>
              <a:ext cx="144977" cy="7750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479977" y="591372"/>
              <a:ext cx="144977" cy="7750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971040" y="1381904"/>
            <a:ext cx="398272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Laadukas jäsenpalvelu säilyy Ornamon toiminnan ytimenä. </a:t>
            </a:r>
          </a:p>
          <a:p>
            <a:endParaRPr lang="fi-FI" sz="1300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fi-FI" sz="1300" b="1" dirty="0">
                <a:latin typeface="Helvetica" charset="0"/>
                <a:ea typeface="Helvetica" charset="0"/>
                <a:cs typeface="Helvetica" charset="0"/>
              </a:rPr>
              <a:t>Otamme huomioon uudet muotoilun alat, jäsenkunnan muuttuvan profiilin sekä muotoilijoiden uudet tehtävät ja työskentelytavat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sopimusmalleissa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viestinnässä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henkilökohtaisessa neuvonnassa (laki- ura-, palkka- ja rahoitusneuvonta)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charset="0"/>
                <a:ea typeface="Helvetica" charset="0"/>
                <a:cs typeface="Helvetica" charset="0"/>
              </a:rPr>
              <a:t>verkostoitumistilaisuuksissa</a:t>
            </a:r>
          </a:p>
          <a:p>
            <a:endParaRPr lang="fi-FI" sz="13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300" dirty="0">
              <a:latin typeface="Helvetica" charset="0"/>
              <a:ea typeface="Helvetica" charset="0"/>
              <a:cs typeface="Helvetica" charset="0"/>
            </a:endParaRPr>
          </a:p>
          <a:p>
            <a:endParaRPr lang="fi-FI" sz="1300" b="1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3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88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uspohja_Ornamo_tstolle_2017" id="{CD9E5BEC-1964-CF4A-8B7A-7B98F011D11A}" vid="{9325E7F8-02C7-6C4C-81E8-C9891912CE75}"/>
    </a:ext>
  </a:extLst>
</a:theme>
</file>

<file path=ppt/theme/theme2.xml><?xml version="1.0" encoding="utf-8"?>
<a:theme xmlns:a="http://schemas.openxmlformats.org/drawingml/2006/main" name="Teema_O1">
  <a:themeElements>
    <a:clrScheme name="Ornam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uspohja_Ornamo_tstolle_2017" id="{CD9E5BEC-1964-CF4A-8B7A-7B98F011D11A}" vid="{B139C150-579A-9D49-B29D-8E363B68CCF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Peruspohja_Ornamo_tstolle_2017</Template>
  <TotalTime>2080</TotalTime>
  <Words>365</Words>
  <Application>Microsoft Office PowerPoint</Application>
  <PresentationFormat>Näytössä katseltava diaesitys (4:3)</PresentationFormat>
  <Paragraphs>96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Helvetica Neue</vt:lpstr>
      <vt:lpstr>Mukautettu suunnittelumalli</vt:lpstr>
      <vt:lpstr>Teema_O1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Ornamo</dc:title>
  <dc:subject/>
  <dc:creator>Minna Borg</dc:creator>
  <cp:keywords/>
  <dc:description/>
  <cp:lastModifiedBy>Johanna</cp:lastModifiedBy>
  <cp:revision>60</cp:revision>
  <dcterms:created xsi:type="dcterms:W3CDTF">2016-10-10T09:02:46Z</dcterms:created>
  <dcterms:modified xsi:type="dcterms:W3CDTF">2017-11-16T09:35:45Z</dcterms:modified>
  <cp:category/>
  <cp:contentStatus/>
</cp:coreProperties>
</file>